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60" r:id="rId6"/>
    <p:sldId id="308" r:id="rId7"/>
    <p:sldId id="261" r:id="rId8"/>
    <p:sldId id="296" r:id="rId9"/>
    <p:sldId id="306" r:id="rId10"/>
    <p:sldId id="302" r:id="rId11"/>
    <p:sldId id="299" r:id="rId12"/>
    <p:sldId id="300" r:id="rId13"/>
    <p:sldId id="301" r:id="rId14"/>
    <p:sldId id="283" r:id="rId15"/>
    <p:sldId id="272" r:id="rId16"/>
    <p:sldId id="273" r:id="rId17"/>
    <p:sldId id="307"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93" autoAdjust="0"/>
    <p:restoredTop sz="94674"/>
  </p:normalViewPr>
  <p:slideViewPr>
    <p:cSldViewPr snapToGrid="0" snapToObjects="1">
      <p:cViewPr varScale="1">
        <p:scale>
          <a:sx n="86" d="100"/>
          <a:sy n="86" d="100"/>
        </p:scale>
        <p:origin x="677"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37751-D533-7C4F-9A9C-52CC074D0195}" type="datetimeFigureOut">
              <a:rPr lang="en-US" smtClean="0"/>
              <a:t>12/6/2018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25732-5751-5644-B637-23CF88E01DE1}" type="slidenum">
              <a:rPr lang="en-US" smtClean="0"/>
              <a:t>‹#›</a:t>
            </a:fld>
            <a:endParaRPr lang="en-US"/>
          </a:p>
        </p:txBody>
      </p:sp>
    </p:spTree>
    <p:extLst>
      <p:ext uri="{BB962C8B-B14F-4D97-AF65-F5344CB8AC3E}">
        <p14:creationId xmlns:p14="http://schemas.microsoft.com/office/powerpoint/2010/main" val="1060435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25732-5751-5644-B637-23CF88E01DE1}" type="slidenum">
              <a:rPr lang="en-US" smtClean="0"/>
              <a:t>2</a:t>
            </a:fld>
            <a:endParaRPr lang="en-US"/>
          </a:p>
        </p:txBody>
      </p:sp>
    </p:spTree>
    <p:extLst>
      <p:ext uri="{BB962C8B-B14F-4D97-AF65-F5344CB8AC3E}">
        <p14:creationId xmlns:p14="http://schemas.microsoft.com/office/powerpoint/2010/main" val="327486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25732-5751-5644-B637-23CF88E01DE1}" type="slidenum">
              <a:rPr lang="en-US" smtClean="0"/>
              <a:t>3</a:t>
            </a:fld>
            <a:endParaRPr lang="en-US"/>
          </a:p>
        </p:txBody>
      </p:sp>
    </p:spTree>
    <p:extLst>
      <p:ext uri="{BB962C8B-B14F-4D97-AF65-F5344CB8AC3E}">
        <p14:creationId xmlns:p14="http://schemas.microsoft.com/office/powerpoint/2010/main" val="168491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32254-6FD8-C549-A984-053EBC0B5AFC}" type="slidenum">
              <a:rPr lang="en-US" smtClean="0"/>
              <a:t>5</a:t>
            </a:fld>
            <a:endParaRPr lang="en-US"/>
          </a:p>
        </p:txBody>
      </p:sp>
    </p:spTree>
    <p:extLst>
      <p:ext uri="{BB962C8B-B14F-4D97-AF65-F5344CB8AC3E}">
        <p14:creationId xmlns:p14="http://schemas.microsoft.com/office/powerpoint/2010/main" val="154510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25732-5751-5644-B637-23CF88E01DE1}" type="slidenum">
              <a:rPr lang="en-US" smtClean="0"/>
              <a:t>6</a:t>
            </a:fld>
            <a:endParaRPr lang="en-US"/>
          </a:p>
        </p:txBody>
      </p:sp>
    </p:spTree>
    <p:extLst>
      <p:ext uri="{BB962C8B-B14F-4D97-AF65-F5344CB8AC3E}">
        <p14:creationId xmlns:p14="http://schemas.microsoft.com/office/powerpoint/2010/main" val="112480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1A25732-5751-5644-B637-23CF88E01DE1}" type="slidenum">
              <a:rPr lang="en-US" smtClean="0"/>
              <a:t>11</a:t>
            </a:fld>
            <a:endParaRPr lang="en-US"/>
          </a:p>
        </p:txBody>
      </p:sp>
    </p:spTree>
    <p:extLst>
      <p:ext uri="{BB962C8B-B14F-4D97-AF65-F5344CB8AC3E}">
        <p14:creationId xmlns:p14="http://schemas.microsoft.com/office/powerpoint/2010/main" val="3466327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attractions are great for pre/post attractions, great for spouse programs, and for off-site group venues.</a:t>
            </a:r>
            <a:endParaRPr lang="en-US" dirty="0"/>
          </a:p>
        </p:txBody>
      </p:sp>
      <p:sp>
        <p:nvSpPr>
          <p:cNvPr id="4" name="Slide Number Placeholder 3"/>
          <p:cNvSpPr>
            <a:spLocks noGrp="1"/>
          </p:cNvSpPr>
          <p:nvPr>
            <p:ph type="sldNum" sz="quarter" idx="10"/>
          </p:nvPr>
        </p:nvSpPr>
        <p:spPr/>
        <p:txBody>
          <a:bodyPr/>
          <a:lstStyle/>
          <a:p>
            <a:fld id="{41A25732-5751-5644-B637-23CF88E01DE1}" type="slidenum">
              <a:rPr lang="en-US" smtClean="0"/>
              <a:t>12</a:t>
            </a:fld>
            <a:endParaRPr lang="en-US"/>
          </a:p>
        </p:txBody>
      </p:sp>
    </p:spTree>
    <p:extLst>
      <p:ext uri="{BB962C8B-B14F-4D97-AF65-F5344CB8AC3E}">
        <p14:creationId xmlns:p14="http://schemas.microsoft.com/office/powerpoint/2010/main" val="1059916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25732-5751-5644-B637-23CF88E01DE1}" type="slidenum">
              <a:rPr lang="en-US" smtClean="0"/>
              <a:t>13</a:t>
            </a:fld>
            <a:endParaRPr lang="en-US"/>
          </a:p>
        </p:txBody>
      </p:sp>
    </p:spTree>
    <p:extLst>
      <p:ext uri="{BB962C8B-B14F-4D97-AF65-F5344CB8AC3E}">
        <p14:creationId xmlns:p14="http://schemas.microsoft.com/office/powerpoint/2010/main" val="224342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25732-5751-5644-B637-23CF88E01DE1}" type="slidenum">
              <a:rPr lang="en-US" smtClean="0"/>
              <a:t>14</a:t>
            </a:fld>
            <a:endParaRPr lang="en-US"/>
          </a:p>
        </p:txBody>
      </p:sp>
    </p:spTree>
    <p:extLst>
      <p:ext uri="{BB962C8B-B14F-4D97-AF65-F5344CB8AC3E}">
        <p14:creationId xmlns:p14="http://schemas.microsoft.com/office/powerpoint/2010/main" val="85582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6A19D4-D2A7-9148-A5A8-243F0C68DF2A}"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A19D4-D2A7-9148-A5A8-243F0C68DF2A}"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A19D4-D2A7-9148-A5A8-243F0C68DF2A}"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6A19D4-D2A7-9148-A5A8-243F0C68DF2A}"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7691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6A19D4-D2A7-9148-A5A8-243F0C68DF2A}" type="datetimeFigureOut">
              <a:rPr lang="en-US" smtClean="0"/>
              <a:t>12/6/2018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6A19D4-D2A7-9148-A5A8-243F0C68DF2A}"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6A19D4-D2A7-9148-A5A8-243F0C68DF2A}" type="datetimeFigureOut">
              <a:rPr lang="en-US" smtClean="0"/>
              <a:t>12/6/2018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6A19D4-D2A7-9148-A5A8-243F0C68DF2A}" type="datetimeFigureOut">
              <a:rPr lang="en-US" smtClean="0"/>
              <a:t>12/6/2018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6A19D4-D2A7-9148-A5A8-243F0C68DF2A}" type="datetimeFigureOut">
              <a:rPr lang="en-US" smtClean="0"/>
              <a:t>12/6/2018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A19D4-D2A7-9148-A5A8-243F0C68DF2A}"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6A19D4-D2A7-9148-A5A8-243F0C68DF2A}" type="datetimeFigureOut">
              <a:rPr lang="en-US" smtClean="0"/>
              <a:t>12/6/2018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6CBB0C-94E5-AD4A-8849-D47807E511B9}"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6A19D4-D2A7-9148-A5A8-243F0C68DF2A}" type="datetimeFigureOut">
              <a:rPr lang="en-US" smtClean="0"/>
              <a:t>12/6/2018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CBB0C-94E5-AD4A-8849-D47807E511B9}"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620" y="2271643"/>
            <a:ext cx="3347194" cy="1758122"/>
          </a:xfrm>
          <a:prstGeom prst="rect">
            <a:avLst/>
          </a:prstGeom>
        </p:spPr>
      </p:pic>
      <p:sp>
        <p:nvSpPr>
          <p:cNvPr id="8" name="Rectangle 7"/>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233" y="397856"/>
            <a:ext cx="4259767" cy="6062288"/>
          </a:xfrm>
          <a:prstGeom prst="rect">
            <a:avLst/>
          </a:prstGeom>
        </p:spPr>
      </p:pic>
      <p:sp>
        <p:nvSpPr>
          <p:cNvPr id="10" name="Text Box 20"/>
          <p:cNvSpPr txBox="1">
            <a:spLocks noChangeArrowheads="1"/>
          </p:cNvSpPr>
          <p:nvPr/>
        </p:nvSpPr>
        <p:spPr bwMode="auto">
          <a:xfrm>
            <a:off x="8062151" y="5972942"/>
            <a:ext cx="1665509"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Capitol Theatre</a:t>
            </a:r>
          </a:p>
        </p:txBody>
      </p:sp>
      <p:sp>
        <p:nvSpPr>
          <p:cNvPr id="11" name="Title 1"/>
          <p:cNvSpPr>
            <a:spLocks noGrp="1"/>
          </p:cNvSpPr>
          <p:nvPr>
            <p:ph type="title"/>
          </p:nvPr>
        </p:nvSpPr>
        <p:spPr>
          <a:xfrm>
            <a:off x="342604" y="1183934"/>
            <a:ext cx="7497889" cy="4285786"/>
          </a:xfrm>
        </p:spPr>
        <p:txBody>
          <a:bodyPr>
            <a:noAutofit/>
          </a:bodyPr>
          <a:lstStyle/>
          <a:p>
            <a:r>
              <a:rPr lang="en-US" sz="2100" dirty="0">
                <a:latin typeface="+mn-lt"/>
              </a:rPr>
              <a:t>The convention district is clean, friendly, and compact.</a:t>
            </a:r>
            <a:br>
              <a:rPr lang="en-US" sz="2100" dirty="0">
                <a:latin typeface="+mn-lt"/>
              </a:rPr>
            </a:br>
            <a:br>
              <a:rPr lang="en-US" sz="1400" dirty="0">
                <a:latin typeface="+mn-lt"/>
              </a:rPr>
            </a:br>
            <a:r>
              <a:rPr lang="en-US" sz="2100" dirty="0">
                <a:latin typeface="+mn-lt"/>
              </a:rPr>
              <a:t>Two major shopping centers, including the ”Best Retail Development in the Americas (City Creek Center).”</a:t>
            </a:r>
            <a:br>
              <a:rPr lang="en-US" sz="2100" dirty="0">
                <a:latin typeface="+mn-lt"/>
              </a:rPr>
            </a:br>
            <a:br>
              <a:rPr lang="en-US" sz="1400" dirty="0">
                <a:latin typeface="+mn-lt"/>
              </a:rPr>
            </a:br>
            <a:r>
              <a:rPr lang="en-US" sz="2100" dirty="0">
                <a:latin typeface="+mn-lt"/>
              </a:rPr>
              <a:t>Major opera, ballet, symphony, and Broadway theater.</a:t>
            </a:r>
            <a:br>
              <a:rPr lang="en-US" sz="2100" dirty="0">
                <a:latin typeface="+mn-lt"/>
              </a:rPr>
            </a:br>
            <a:br>
              <a:rPr lang="en-US" sz="1400" dirty="0">
                <a:latin typeface="+mn-lt"/>
              </a:rPr>
            </a:br>
            <a:r>
              <a:rPr lang="en-US" sz="2100" dirty="0">
                <a:latin typeface="+mn-lt"/>
              </a:rPr>
              <a:t>Six museums, planetarium, and IMAX theater.</a:t>
            </a:r>
            <a:br>
              <a:rPr lang="en-US" sz="2100" dirty="0">
                <a:latin typeface="+mn-lt"/>
              </a:rPr>
            </a:br>
            <a:br>
              <a:rPr lang="en-US" sz="1400" dirty="0">
                <a:latin typeface="+mn-lt"/>
              </a:rPr>
            </a:br>
            <a:r>
              <a:rPr lang="en-US" sz="2100" dirty="0">
                <a:latin typeface="+mn-lt"/>
              </a:rPr>
              <a:t>NBA basketball.</a:t>
            </a:r>
            <a:br>
              <a:rPr lang="en-US" sz="2100" dirty="0">
                <a:latin typeface="+mn-lt"/>
              </a:rPr>
            </a:br>
            <a:br>
              <a:rPr lang="en-US" sz="1400" dirty="0">
                <a:latin typeface="+mn-lt"/>
              </a:rPr>
            </a:br>
            <a:r>
              <a:rPr lang="en-US" sz="2100" dirty="0">
                <a:latin typeface="+mn-lt"/>
              </a:rPr>
              <a:t>A day’s worth of admission – free attractions associated with Historic Temple Square, including the Mormon Tabernacle Choir.</a:t>
            </a:r>
            <a:br>
              <a:rPr lang="en-US" sz="2100" dirty="0">
                <a:latin typeface="+mn-lt"/>
              </a:rPr>
            </a:br>
            <a:br>
              <a:rPr lang="en-US" sz="1400" dirty="0">
                <a:latin typeface="+mn-lt"/>
              </a:rPr>
            </a:br>
            <a:r>
              <a:rPr lang="en-US" sz="2100" dirty="0">
                <a:latin typeface="+mn-lt"/>
              </a:rPr>
              <a:t>Over 200 restaurants, bars, and brewpubs.</a:t>
            </a:r>
          </a:p>
        </p:txBody>
      </p:sp>
      <p:sp>
        <p:nvSpPr>
          <p:cNvPr id="12"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Georgia" charset="0"/>
                <a:ea typeface="Georgia" charset="0"/>
                <a:cs typeface="Georgia" charset="0"/>
              </a:rPr>
              <a:t>In The Convention District</a:t>
            </a:r>
            <a:endParaRPr lang="en-US" sz="3200" dirty="0">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Tree>
    <p:extLst>
      <p:ext uri="{BB962C8B-B14F-4D97-AF65-F5344CB8AC3E}">
        <p14:creationId xmlns:p14="http://schemas.microsoft.com/office/powerpoint/2010/main" val="197223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72803" cy="6847202"/>
          </a:xfrm>
          <a:prstGeom prst="rect">
            <a:avLst/>
          </a:prstGeom>
        </p:spPr>
      </p:pic>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20"/>
          <p:cNvSpPr txBox="1">
            <a:spLocks noChangeArrowheads="1"/>
          </p:cNvSpPr>
          <p:nvPr/>
        </p:nvSpPr>
        <p:spPr bwMode="auto">
          <a:xfrm>
            <a:off x="7155335" y="5833563"/>
            <a:ext cx="1823296"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City Creek Center</a:t>
            </a:r>
            <a:endParaRPr lang="en-US" sz="1800" b="1" dirty="0">
              <a:solidFill>
                <a:srgbClr val="62695E"/>
              </a:solidFill>
              <a:latin typeface="Calibri" charset="0"/>
              <a:ea typeface="Calibri" charset="0"/>
              <a:cs typeface="Calibri" charset="0"/>
            </a:endParaRPr>
          </a:p>
        </p:txBody>
      </p:sp>
      <p:sp>
        <p:nvSpPr>
          <p:cNvPr id="29" name="Text Box 20"/>
          <p:cNvSpPr txBox="1">
            <a:spLocks noChangeArrowheads="1"/>
          </p:cNvSpPr>
          <p:nvPr/>
        </p:nvSpPr>
        <p:spPr bwMode="auto">
          <a:xfrm>
            <a:off x="9547783" y="5668647"/>
            <a:ext cx="2234077"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The Depot Nightclub &amp; Concert Venue</a:t>
            </a:r>
          </a:p>
        </p:txBody>
      </p:sp>
      <p:sp>
        <p:nvSpPr>
          <p:cNvPr id="31" name="Text Box 20"/>
          <p:cNvSpPr txBox="1">
            <a:spLocks noChangeArrowheads="1"/>
          </p:cNvSpPr>
          <p:nvPr/>
        </p:nvSpPr>
        <p:spPr bwMode="auto">
          <a:xfrm>
            <a:off x="3323350" y="5833563"/>
            <a:ext cx="1629121"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Temple Square</a:t>
            </a:r>
          </a:p>
        </p:txBody>
      </p:sp>
      <p:sp>
        <p:nvSpPr>
          <p:cNvPr id="30" name="Text Box 20"/>
          <p:cNvSpPr txBox="1">
            <a:spLocks noChangeArrowheads="1"/>
          </p:cNvSpPr>
          <p:nvPr/>
        </p:nvSpPr>
        <p:spPr bwMode="auto">
          <a:xfrm>
            <a:off x="473221" y="5668647"/>
            <a:ext cx="1914529"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Utah Museum of Contemporary Art</a:t>
            </a: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
        <p:nvSpPr>
          <p:cNvPr id="34"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glow rad="127000">
                    <a:schemeClr val="accent1">
                      <a:lumMod val="50000"/>
                      <a:alpha val="48000"/>
                    </a:schemeClr>
                  </a:glow>
                </a:effectLst>
                <a:latin typeface="Georgia" charset="0"/>
                <a:ea typeface="Georgia" charset="0"/>
                <a:cs typeface="Georgia" charset="0"/>
              </a:rPr>
              <a:t>In The Convention District</a:t>
            </a:r>
            <a:endParaRPr lang="en-US" sz="3200" dirty="0">
              <a:solidFill>
                <a:schemeClr val="bg1"/>
              </a:solidFill>
              <a:effectLst>
                <a:glow rad="127000">
                  <a:schemeClr val="accent1">
                    <a:lumMod val="50000"/>
                    <a:alpha val="48000"/>
                  </a:schemeClr>
                </a:glow>
              </a:effectLst>
              <a:latin typeface="+mn-lt"/>
            </a:endParaRPr>
          </a:p>
        </p:txBody>
      </p:sp>
    </p:spTree>
    <p:extLst>
      <p:ext uri="{BB962C8B-B14F-4D97-AF65-F5344CB8AC3E}">
        <p14:creationId xmlns:p14="http://schemas.microsoft.com/office/powerpoint/2010/main" val="214526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0"/>
            <a:ext cx="3047999" cy="6857998"/>
          </a:xfrm>
          <a:prstGeom prst="rect">
            <a:avLst/>
          </a:prstGeom>
        </p:spPr>
      </p:pic>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
        <p:nvSpPr>
          <p:cNvPr id="32" name="Text Box 20"/>
          <p:cNvSpPr txBox="1">
            <a:spLocks noChangeArrowheads="1"/>
          </p:cNvSpPr>
          <p:nvPr/>
        </p:nvSpPr>
        <p:spPr bwMode="auto">
          <a:xfrm>
            <a:off x="10127842" y="5807146"/>
            <a:ext cx="1080314"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Utah Jazz</a:t>
            </a:r>
            <a:endParaRPr lang="en-US" sz="1800" b="1" dirty="0">
              <a:solidFill>
                <a:srgbClr val="62695E"/>
              </a:solidFill>
              <a:latin typeface="Calibri" charset="0"/>
              <a:ea typeface="Calibri" charset="0"/>
              <a:cs typeface="Calibri" charset="0"/>
            </a:endParaRPr>
          </a:p>
        </p:txBody>
      </p:sp>
      <p:sp>
        <p:nvSpPr>
          <p:cNvPr id="29" name="Text Box 20"/>
          <p:cNvSpPr txBox="1">
            <a:spLocks noChangeArrowheads="1"/>
          </p:cNvSpPr>
          <p:nvPr/>
        </p:nvSpPr>
        <p:spPr bwMode="auto">
          <a:xfrm>
            <a:off x="7470847" y="5668647"/>
            <a:ext cx="1122067"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Red Butte Garden</a:t>
            </a:r>
          </a:p>
        </p:txBody>
      </p:sp>
      <p:sp>
        <p:nvSpPr>
          <p:cNvPr id="24"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glow rad="63500">
                    <a:schemeClr val="accent1">
                      <a:satMod val="175000"/>
                      <a:alpha val="40000"/>
                    </a:schemeClr>
                  </a:glow>
                </a:effectLst>
                <a:latin typeface="Georgia" charset="0"/>
                <a:ea typeface="Georgia" charset="0"/>
                <a:cs typeface="Georgia" charset="0"/>
              </a:rPr>
              <a:t>Beyond The Convention District</a:t>
            </a:r>
            <a:endParaRPr lang="en-US" sz="3200" dirty="0">
              <a:solidFill>
                <a:schemeClr val="bg1"/>
              </a:solidFill>
              <a:effectLst>
                <a:glow rad="63500">
                  <a:schemeClr val="accent1">
                    <a:satMod val="175000"/>
                    <a:alpha val="40000"/>
                  </a:schemeClr>
                </a:glow>
              </a:effectLst>
            </a:endParaRPr>
          </a:p>
        </p:txBody>
      </p:sp>
      <p:sp>
        <p:nvSpPr>
          <p:cNvPr id="26" name="Text Box 20"/>
          <p:cNvSpPr txBox="1">
            <a:spLocks noChangeArrowheads="1"/>
          </p:cNvSpPr>
          <p:nvPr/>
        </p:nvSpPr>
        <p:spPr bwMode="auto">
          <a:xfrm>
            <a:off x="611573" y="5825236"/>
            <a:ext cx="1764141"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Smith‘s Ballpark</a:t>
            </a:r>
            <a:endParaRPr lang="en-US" sz="1800" b="1" dirty="0">
              <a:solidFill>
                <a:srgbClr val="62695E"/>
              </a:solidFill>
              <a:latin typeface="Calibri" charset="0"/>
              <a:ea typeface="Calibri" charset="0"/>
              <a:cs typeface="Calibri" charset="0"/>
            </a:endParaRPr>
          </a:p>
        </p:txBody>
      </p:sp>
      <p:sp>
        <p:nvSpPr>
          <p:cNvPr id="27" name="Text Box 20"/>
          <p:cNvSpPr txBox="1">
            <a:spLocks noChangeArrowheads="1"/>
          </p:cNvSpPr>
          <p:nvPr/>
        </p:nvSpPr>
        <p:spPr bwMode="auto">
          <a:xfrm>
            <a:off x="3372257" y="5668647"/>
            <a:ext cx="1481845"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Major League Soccer</a:t>
            </a:r>
          </a:p>
        </p:txBody>
      </p:sp>
    </p:spTree>
    <p:extLst>
      <p:ext uri="{BB962C8B-B14F-4D97-AF65-F5344CB8AC3E}">
        <p14:creationId xmlns:p14="http://schemas.microsoft.com/office/powerpoint/2010/main" val="297646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0"/>
            <a:ext cx="3044617" cy="6858000"/>
          </a:xfrm>
          <a:prstGeom prst="rect">
            <a:avLst/>
          </a:prstGeom>
        </p:spPr>
      </p:pic>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
        <p:nvSpPr>
          <p:cNvPr id="28" name="Text Box 20"/>
          <p:cNvSpPr txBox="1">
            <a:spLocks noChangeArrowheads="1"/>
          </p:cNvSpPr>
          <p:nvPr/>
        </p:nvSpPr>
        <p:spPr bwMode="auto">
          <a:xfrm>
            <a:off x="7288737" y="5668646"/>
            <a:ext cx="1583801"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Utah Olympic Park</a:t>
            </a:r>
          </a:p>
        </p:txBody>
      </p:sp>
      <p:sp>
        <p:nvSpPr>
          <p:cNvPr id="31" name="Text Box 20"/>
          <p:cNvSpPr txBox="1">
            <a:spLocks noChangeArrowheads="1"/>
          </p:cNvSpPr>
          <p:nvPr/>
        </p:nvSpPr>
        <p:spPr bwMode="auto">
          <a:xfrm>
            <a:off x="3456923" y="5668646"/>
            <a:ext cx="1315503"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Museum of Ancient Life</a:t>
            </a:r>
            <a:endParaRPr lang="en-US" sz="1800" b="1" dirty="0">
              <a:solidFill>
                <a:srgbClr val="62695E"/>
              </a:solidFill>
              <a:latin typeface="Calibri" charset="0"/>
              <a:ea typeface="Calibri" charset="0"/>
              <a:cs typeface="Calibri" charset="0"/>
            </a:endParaRPr>
          </a:p>
        </p:txBody>
      </p:sp>
      <p:sp>
        <p:nvSpPr>
          <p:cNvPr id="33" name="Text Box 20"/>
          <p:cNvSpPr txBox="1">
            <a:spLocks noChangeArrowheads="1"/>
          </p:cNvSpPr>
          <p:nvPr/>
        </p:nvSpPr>
        <p:spPr bwMode="auto">
          <a:xfrm>
            <a:off x="9824748" y="5668646"/>
            <a:ext cx="1789045" cy="646331"/>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Natural History Museum of Utah</a:t>
            </a:r>
            <a:endParaRPr lang="en-US" sz="1800" b="1" dirty="0">
              <a:solidFill>
                <a:srgbClr val="62695E"/>
              </a:solidFill>
              <a:latin typeface="Calibri" charset="0"/>
              <a:ea typeface="Calibri" charset="0"/>
              <a:cs typeface="Calibri" charset="0"/>
            </a:endParaRPr>
          </a:p>
        </p:txBody>
      </p:sp>
      <p:sp>
        <p:nvSpPr>
          <p:cNvPr id="18" name="Title 1"/>
          <p:cNvSpPr txBox="1">
            <a:spLocks/>
          </p:cNvSpPr>
          <p:nvPr/>
        </p:nvSpPr>
        <p:spPr>
          <a:xfrm>
            <a:off x="342605" y="708740"/>
            <a:ext cx="11093388" cy="35732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glow rad="63500">
                    <a:schemeClr val="accent1">
                      <a:satMod val="175000"/>
                      <a:alpha val="40000"/>
                    </a:schemeClr>
                  </a:glow>
                </a:effectLst>
                <a:latin typeface="Georgia" charset="0"/>
                <a:ea typeface="Georgia" charset="0"/>
                <a:cs typeface="Georgia" charset="0"/>
              </a:rPr>
              <a:t>Beyond The Convention District</a:t>
            </a:r>
            <a:endParaRPr lang="en-US" sz="3200" dirty="0">
              <a:solidFill>
                <a:schemeClr val="bg1"/>
              </a:solidFill>
              <a:effectLst>
                <a:glow rad="63500">
                  <a:schemeClr val="accent1">
                    <a:satMod val="175000"/>
                    <a:alpha val="40000"/>
                  </a:schemeClr>
                </a:glow>
              </a:effectLst>
            </a:endParaRPr>
          </a:p>
        </p:txBody>
      </p:sp>
      <p:sp>
        <p:nvSpPr>
          <p:cNvPr id="19" name="Text Box 20"/>
          <p:cNvSpPr txBox="1">
            <a:spLocks noChangeArrowheads="1"/>
          </p:cNvSpPr>
          <p:nvPr/>
        </p:nvSpPr>
        <p:spPr bwMode="auto">
          <a:xfrm>
            <a:off x="927383" y="5833563"/>
            <a:ext cx="1097957"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Snowbird</a:t>
            </a:r>
            <a:endParaRPr lang="en-US" sz="1800" b="1" dirty="0">
              <a:solidFill>
                <a:srgbClr val="62695E"/>
              </a:solidFill>
              <a:latin typeface="Calibri" charset="0"/>
              <a:ea typeface="Calibri" charset="0"/>
              <a:cs typeface="Calibri" charset="0"/>
            </a:endParaRPr>
          </a:p>
        </p:txBody>
      </p:sp>
    </p:spTree>
    <p:extLst>
      <p:ext uri="{BB962C8B-B14F-4D97-AF65-F5344CB8AC3E}">
        <p14:creationId xmlns:p14="http://schemas.microsoft.com/office/powerpoint/2010/main" val="2045150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
            <a:ext cx="3051383" cy="684849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616" y="-7615"/>
            <a:ext cx="3059851" cy="68846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384" y="0"/>
            <a:ext cx="3044616" cy="685038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3044616" cy="6850386"/>
          </a:xfrm>
          <a:prstGeom prst="rect">
            <a:avLst/>
          </a:prstGeom>
        </p:spPr>
      </p:pic>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
        <p:nvSpPr>
          <p:cNvPr id="31" name="Text Box 20"/>
          <p:cNvSpPr txBox="1">
            <a:spLocks noChangeArrowheads="1"/>
          </p:cNvSpPr>
          <p:nvPr/>
        </p:nvSpPr>
        <p:spPr bwMode="auto">
          <a:xfrm>
            <a:off x="3316654" y="5833563"/>
            <a:ext cx="1555344"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Grand Canyon</a:t>
            </a:r>
            <a:endParaRPr lang="en-US" sz="1800" b="1" dirty="0">
              <a:solidFill>
                <a:srgbClr val="62695E"/>
              </a:solidFill>
              <a:latin typeface="Calibri" charset="0"/>
              <a:ea typeface="Calibri" charset="0"/>
              <a:cs typeface="Calibri" charset="0"/>
            </a:endParaRPr>
          </a:p>
        </p:txBody>
      </p:sp>
      <p:sp>
        <p:nvSpPr>
          <p:cNvPr id="18" name="Title 1"/>
          <p:cNvSpPr txBox="1">
            <a:spLocks/>
          </p:cNvSpPr>
          <p:nvPr/>
        </p:nvSpPr>
        <p:spPr>
          <a:xfrm>
            <a:off x="342605" y="708740"/>
            <a:ext cx="11093388" cy="357323"/>
          </a:xfrm>
          <a:prstGeom prst="rect">
            <a:avLst/>
          </a:prstGeom>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effectLst>
                  <a:glow rad="63500">
                    <a:schemeClr val="accent1">
                      <a:satMod val="175000"/>
                      <a:alpha val="40000"/>
                    </a:schemeClr>
                  </a:glow>
                </a:effectLst>
                <a:latin typeface="Georgia" charset="0"/>
                <a:ea typeface="Georgia" charset="0"/>
                <a:cs typeface="Georgia" charset="0"/>
              </a:rPr>
              <a:t>Within A Day’s Drive</a:t>
            </a:r>
            <a:endParaRPr lang="en-US" sz="3200" dirty="0">
              <a:solidFill>
                <a:schemeClr val="bg1"/>
              </a:solidFill>
              <a:effectLst>
                <a:glow rad="63500">
                  <a:schemeClr val="accent1">
                    <a:satMod val="175000"/>
                    <a:alpha val="40000"/>
                  </a:schemeClr>
                </a:glow>
              </a:effectLst>
            </a:endParaRPr>
          </a:p>
        </p:txBody>
      </p:sp>
      <p:sp>
        <p:nvSpPr>
          <p:cNvPr id="19" name="Text Box 20"/>
          <p:cNvSpPr txBox="1">
            <a:spLocks noChangeArrowheads="1"/>
          </p:cNvSpPr>
          <p:nvPr/>
        </p:nvSpPr>
        <p:spPr bwMode="auto">
          <a:xfrm>
            <a:off x="433438" y="5833563"/>
            <a:ext cx="2177740"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Arches National Park</a:t>
            </a:r>
            <a:endParaRPr lang="en-US" sz="1800" b="1" dirty="0">
              <a:solidFill>
                <a:srgbClr val="62695E"/>
              </a:solidFill>
              <a:latin typeface="Calibri" charset="0"/>
              <a:ea typeface="Calibri" charset="0"/>
              <a:cs typeface="Calibri" charset="0"/>
            </a:endParaRPr>
          </a:p>
        </p:txBody>
      </p:sp>
      <p:sp>
        <p:nvSpPr>
          <p:cNvPr id="14" name="Text Box 20"/>
          <p:cNvSpPr txBox="1">
            <a:spLocks noChangeArrowheads="1"/>
          </p:cNvSpPr>
          <p:nvPr/>
        </p:nvSpPr>
        <p:spPr bwMode="auto">
          <a:xfrm>
            <a:off x="9700662" y="5833563"/>
            <a:ext cx="1938059"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Zion National </a:t>
            </a:r>
            <a:r>
              <a:rPr lang="en-US" sz="1800" b="1" dirty="0">
                <a:solidFill>
                  <a:srgbClr val="62695E"/>
                </a:solidFill>
                <a:latin typeface="Calibri" charset="0"/>
                <a:ea typeface="Calibri" charset="0"/>
                <a:cs typeface="Calibri" charset="0"/>
              </a:rPr>
              <a:t>Park</a:t>
            </a:r>
          </a:p>
        </p:txBody>
      </p:sp>
      <p:sp>
        <p:nvSpPr>
          <p:cNvPr id="20" name="Text Box 20"/>
          <p:cNvSpPr txBox="1">
            <a:spLocks noChangeArrowheads="1"/>
          </p:cNvSpPr>
          <p:nvPr/>
        </p:nvSpPr>
        <p:spPr bwMode="auto">
          <a:xfrm>
            <a:off x="7429599" y="5833563"/>
            <a:ext cx="1331546"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Yellowstone</a:t>
            </a:r>
            <a:endParaRPr lang="en-US" sz="1800" b="1" dirty="0">
              <a:solidFill>
                <a:srgbClr val="62695E"/>
              </a:solidFill>
              <a:latin typeface="Calibri" charset="0"/>
              <a:ea typeface="Calibri" charset="0"/>
              <a:cs typeface="Calibri" charset="0"/>
            </a:endParaRPr>
          </a:p>
        </p:txBody>
      </p:sp>
    </p:spTree>
    <p:extLst>
      <p:ext uri="{BB962C8B-B14F-4D97-AF65-F5344CB8AC3E}">
        <p14:creationId xmlns:p14="http://schemas.microsoft.com/office/powerpoint/2010/main" val="200143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2" name="Rectangle 1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620" y="2271643"/>
            <a:ext cx="3347194" cy="1758122"/>
          </a:xfrm>
          <a:prstGeom prst="rect">
            <a:avLst/>
          </a:prstGeom>
        </p:spPr>
      </p:pic>
    </p:spTree>
    <p:extLst>
      <p:ext uri="{BB962C8B-B14F-4D97-AF65-F5344CB8AC3E}">
        <p14:creationId xmlns:p14="http://schemas.microsoft.com/office/powerpoint/2010/main" val="195526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Tree>
    <p:extLst>
      <p:ext uri="{BB962C8B-B14F-4D97-AF65-F5344CB8AC3E}">
        <p14:creationId xmlns:p14="http://schemas.microsoft.com/office/powerpoint/2010/main" val="30102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salt lake city international air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42605" y="708740"/>
            <a:ext cx="11093388" cy="357323"/>
          </a:xfrm>
        </p:spPr>
        <p:txBody>
          <a:bodyPr>
            <a:normAutofit fontScale="90000"/>
          </a:bodyPr>
          <a:lstStyle/>
          <a:p>
            <a:r>
              <a:rPr lang="en-US" sz="3600" b="1" dirty="0">
                <a:latin typeface="Georgia" charset="0"/>
                <a:ea typeface="Georgia" charset="0"/>
                <a:cs typeface="Georgia" charset="0"/>
              </a:rPr>
              <a:t>Easy Access</a:t>
            </a:r>
            <a:endParaRPr lang="en-US" sz="2400" dirty="0">
              <a:latin typeface="+mn-lt"/>
            </a:endParaRPr>
          </a:p>
        </p:txBody>
      </p:sp>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0"/>
          <p:cNvSpPr txBox="1">
            <a:spLocks noChangeArrowheads="1"/>
          </p:cNvSpPr>
          <p:nvPr/>
        </p:nvSpPr>
        <p:spPr bwMode="auto">
          <a:xfrm>
            <a:off x="342605" y="5841545"/>
            <a:ext cx="2564981"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SLC International Airport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Tree>
    <p:extLst>
      <p:ext uri="{BB962C8B-B14F-4D97-AF65-F5344CB8AC3E}">
        <p14:creationId xmlns:p14="http://schemas.microsoft.com/office/powerpoint/2010/main" val="65238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2826" y="5346"/>
            <a:ext cx="4719174" cy="6454797"/>
          </a:xfrm>
          <a:prstGeom prst="rect">
            <a:avLst/>
          </a:prstGeom>
        </p:spPr>
      </p:pic>
      <p:sp>
        <p:nvSpPr>
          <p:cNvPr id="8" name="Rectangle 7"/>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321923" y="1729201"/>
            <a:ext cx="6612277" cy="3007085"/>
          </a:xfrm>
        </p:spPr>
        <p:txBody>
          <a:bodyPr>
            <a:normAutofit fontScale="90000"/>
          </a:bodyPr>
          <a:lstStyle/>
          <a:p>
            <a:r>
              <a:rPr lang="en-US" sz="2200" dirty="0">
                <a:latin typeface="+mn-lt"/>
              </a:rPr>
              <a:t>Served by all major U.S. airlines, including Delta’s Western hub.</a:t>
            </a:r>
            <a:br>
              <a:rPr lang="en-US" sz="2200" dirty="0">
                <a:latin typeface="+mn-lt"/>
              </a:rPr>
            </a:br>
            <a:br>
              <a:rPr lang="en-US" sz="2200" dirty="0">
                <a:latin typeface="+mn-lt"/>
              </a:rPr>
            </a:br>
            <a:r>
              <a:rPr lang="en-US" sz="2200" dirty="0">
                <a:latin typeface="+mn-lt"/>
              </a:rPr>
              <a:t>The nation’s #1 on-time airport according to the US Department of Transportation.</a:t>
            </a:r>
            <a:br>
              <a:rPr lang="en-US" sz="2200" dirty="0">
                <a:latin typeface="+mn-lt"/>
              </a:rPr>
            </a:br>
            <a:br>
              <a:rPr lang="en-US" sz="2200" dirty="0">
                <a:latin typeface="+mn-lt"/>
              </a:rPr>
            </a:br>
            <a:r>
              <a:rPr lang="en-US" sz="2200" dirty="0">
                <a:latin typeface="+mn-lt"/>
              </a:rPr>
              <a:t>700+ flights daily.</a:t>
            </a:r>
            <a:br>
              <a:rPr lang="en-US" sz="2200" dirty="0">
                <a:latin typeface="+mn-lt"/>
              </a:rPr>
            </a:br>
            <a:br>
              <a:rPr lang="en-US" sz="2200" dirty="0">
                <a:latin typeface="+mn-lt"/>
              </a:rPr>
            </a:br>
            <a:r>
              <a:rPr lang="en-US" sz="2200" dirty="0">
                <a:latin typeface="+mn-lt"/>
              </a:rPr>
              <a:t>Direct daily flights from 100 cities, including Paris, London, Amsterdam, and Mexico City.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
        <p:nvSpPr>
          <p:cNvPr id="12"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latin typeface="Georgia" charset="0"/>
                <a:ea typeface="Georgia" charset="0"/>
                <a:cs typeface="Georgia" charset="0"/>
              </a:rPr>
              <a:t>Easy Access</a:t>
            </a:r>
            <a:endParaRPr lang="en-US" sz="3200" dirty="0">
              <a:latin typeface="+mn-lt"/>
            </a:endParaRPr>
          </a:p>
        </p:txBody>
      </p:sp>
      <p:sp>
        <p:nvSpPr>
          <p:cNvPr id="10" name="Text Box 20"/>
          <p:cNvSpPr txBox="1">
            <a:spLocks noChangeArrowheads="1"/>
          </p:cNvSpPr>
          <p:nvPr/>
        </p:nvSpPr>
        <p:spPr bwMode="auto">
          <a:xfrm>
            <a:off x="7691672" y="5879730"/>
            <a:ext cx="2564981"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SLC International Airport</a:t>
            </a:r>
          </a:p>
        </p:txBody>
      </p:sp>
    </p:spTree>
    <p:extLst>
      <p:ext uri="{BB962C8B-B14F-4D97-AF65-F5344CB8AC3E}">
        <p14:creationId xmlns:p14="http://schemas.microsoft.com/office/powerpoint/2010/main" val="1516957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0324" y="396777"/>
            <a:ext cx="6591676" cy="606336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24531974"/>
              </p:ext>
            </p:extLst>
          </p:nvPr>
        </p:nvGraphicFramePr>
        <p:xfrm>
          <a:off x="371943" y="1224202"/>
          <a:ext cx="4485984" cy="4511040"/>
        </p:xfrm>
        <a:graphic>
          <a:graphicData uri="http://schemas.openxmlformats.org/drawingml/2006/table">
            <a:tbl>
              <a:tblPr firstRow="1" bandRow="1">
                <a:tableStyleId>{073A0DAA-6AF3-43AB-8588-CEC1D06C72B9}</a:tableStyleId>
              </a:tblPr>
              <a:tblGrid>
                <a:gridCol w="1914057">
                  <a:extLst>
                    <a:ext uri="{9D8B030D-6E8A-4147-A177-3AD203B41FA5}">
                      <a16:colId xmlns:a16="http://schemas.microsoft.com/office/drawing/2014/main" val="20000"/>
                    </a:ext>
                  </a:extLst>
                </a:gridCol>
                <a:gridCol w="1244945">
                  <a:extLst>
                    <a:ext uri="{9D8B030D-6E8A-4147-A177-3AD203B41FA5}">
                      <a16:colId xmlns:a16="http://schemas.microsoft.com/office/drawing/2014/main" val="20001"/>
                    </a:ext>
                  </a:extLst>
                </a:gridCol>
                <a:gridCol w="1326982">
                  <a:extLst>
                    <a:ext uri="{9D8B030D-6E8A-4147-A177-3AD203B41FA5}">
                      <a16:colId xmlns:a16="http://schemas.microsoft.com/office/drawing/2014/main" val="20002"/>
                    </a:ext>
                  </a:extLst>
                </a:gridCol>
              </a:tblGrid>
              <a:tr h="257628">
                <a:tc>
                  <a:txBody>
                    <a:bodyPr/>
                    <a:lstStyle/>
                    <a:p>
                      <a:pPr algn="ctr"/>
                      <a:r>
                        <a:rPr lang="en-US" sz="900" b="1" u="none" strike="noStrike" kern="1200" baseline="0" dirty="0">
                          <a:latin typeface="Georgia" charset="0"/>
                          <a:ea typeface="Georgia" charset="0"/>
                          <a:cs typeface="Georgia" charset="0"/>
                        </a:rPr>
                        <a:t>SAMPLING OF CITIES WITH DAILY DIRECT FLIGHTS</a:t>
                      </a:r>
                      <a:endParaRPr lang="en-US" sz="900" b="1" dirty="0">
                        <a:latin typeface="Georgia" charset="0"/>
                        <a:ea typeface="Georgia" charset="0"/>
                        <a:cs typeface="Georgia" charset="0"/>
                      </a:endParaRPr>
                    </a:p>
                  </a:txBody>
                  <a:tcPr/>
                </a:tc>
                <a:tc>
                  <a:txBody>
                    <a:bodyPr/>
                    <a:lstStyle/>
                    <a:p>
                      <a:pPr algn="ctr"/>
                      <a:r>
                        <a:rPr lang="en-US" sz="900" b="1" u="none" strike="noStrike" kern="1200" baseline="0" dirty="0">
                          <a:latin typeface="Georgia" charset="0"/>
                          <a:ea typeface="Georgia" charset="0"/>
                          <a:cs typeface="Georgia" charset="0"/>
                        </a:rPr>
                        <a:t>NUMBER OF DIRECT FLIGHTS </a:t>
                      </a:r>
                      <a:endParaRPr lang="en-US" sz="900" b="1" dirty="0">
                        <a:latin typeface="Georgia" charset="0"/>
                        <a:ea typeface="Georgia" charset="0"/>
                        <a:cs typeface="Georgia" charset="0"/>
                      </a:endParaRPr>
                    </a:p>
                  </a:txBody>
                  <a:tcPr/>
                </a:tc>
                <a:tc>
                  <a:txBody>
                    <a:bodyPr/>
                    <a:lstStyle/>
                    <a:p>
                      <a:pPr algn="ctr"/>
                      <a:r>
                        <a:rPr lang="en-US" sz="900" b="1" u="none" strike="noStrike" kern="1200" baseline="0" dirty="0">
                          <a:latin typeface="Georgia" charset="0"/>
                          <a:ea typeface="Georgia" charset="0"/>
                          <a:cs typeface="Georgia" charset="0"/>
                        </a:rPr>
                        <a:t>LOWEST ROUND-TRIP WEB FARE</a:t>
                      </a:r>
                      <a:endParaRPr lang="en-US" sz="900" b="1" dirty="0">
                        <a:latin typeface="Georgia" charset="0"/>
                        <a:ea typeface="Georgia" charset="0"/>
                        <a:cs typeface="Georgia" charset="0"/>
                      </a:endParaRPr>
                    </a:p>
                  </a:txBody>
                  <a:tcPr/>
                </a:tc>
                <a:extLst>
                  <a:ext uri="{0D108BD9-81ED-4DB2-BD59-A6C34878D82A}">
                    <a16:rowId xmlns:a16="http://schemas.microsoft.com/office/drawing/2014/main" val="10000"/>
                  </a:ext>
                </a:extLst>
              </a:tr>
              <a:tr h="238842">
                <a:tc>
                  <a:txBody>
                    <a:bodyPr/>
                    <a:lstStyle/>
                    <a:p>
                      <a:r>
                        <a:rPr lang="en-US" sz="1000" dirty="0"/>
                        <a:t>Atlanta</a:t>
                      </a:r>
                      <a:r>
                        <a:rPr lang="en-US" sz="1000" baseline="0" dirty="0"/>
                        <a:t>, GA</a:t>
                      </a:r>
                    </a:p>
                  </a:txBody>
                  <a:tcPr/>
                </a:tc>
                <a:tc>
                  <a:txBody>
                    <a:bodyPr/>
                    <a:lstStyle/>
                    <a:p>
                      <a:pPr algn="ctr"/>
                      <a:r>
                        <a:rPr lang="en-US" sz="1000" dirty="0"/>
                        <a:t>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$371</a:t>
                      </a:r>
                    </a:p>
                  </a:txBody>
                  <a:tcPr/>
                </a:tc>
                <a:extLst>
                  <a:ext uri="{0D108BD9-81ED-4DB2-BD59-A6C34878D82A}">
                    <a16:rowId xmlns:a16="http://schemas.microsoft.com/office/drawing/2014/main" val="10001"/>
                  </a:ext>
                </a:extLst>
              </a:tr>
              <a:tr h="0">
                <a:tc>
                  <a:txBody>
                    <a:bodyPr/>
                    <a:lstStyle/>
                    <a:p>
                      <a:r>
                        <a:rPr lang="en-US" sz="1000" dirty="0"/>
                        <a:t>Baltimore, MD</a:t>
                      </a:r>
                    </a:p>
                  </a:txBody>
                  <a:tcPr/>
                </a:tc>
                <a:tc>
                  <a:txBody>
                    <a:bodyPr/>
                    <a:lstStyle/>
                    <a:p>
                      <a:pPr algn="ctr"/>
                      <a:r>
                        <a:rPr lang="en-US" sz="1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$377</a:t>
                      </a:r>
                    </a:p>
                  </a:txBody>
                  <a:tcPr/>
                </a:tc>
                <a:extLst>
                  <a:ext uri="{0D108BD9-81ED-4DB2-BD59-A6C34878D82A}">
                    <a16:rowId xmlns:a16="http://schemas.microsoft.com/office/drawing/2014/main" val="10002"/>
                  </a:ext>
                </a:extLst>
              </a:tr>
              <a:tr h="0">
                <a:tc>
                  <a:txBody>
                    <a:bodyPr/>
                    <a:lstStyle/>
                    <a:p>
                      <a:r>
                        <a:rPr lang="en-US" sz="1000" dirty="0"/>
                        <a:t>Boston, MA</a:t>
                      </a:r>
                    </a:p>
                  </a:txBody>
                  <a:tcPr/>
                </a:tc>
                <a:tc>
                  <a:txBody>
                    <a:bodyPr/>
                    <a:lstStyle/>
                    <a:p>
                      <a:pPr algn="ctr"/>
                      <a:r>
                        <a:rPr lang="en-US" sz="1000" dirty="0"/>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$587</a:t>
                      </a:r>
                    </a:p>
                  </a:txBody>
                  <a:tcPr/>
                </a:tc>
                <a:extLst>
                  <a:ext uri="{0D108BD9-81ED-4DB2-BD59-A6C34878D82A}">
                    <a16:rowId xmlns:a16="http://schemas.microsoft.com/office/drawing/2014/main" val="10003"/>
                  </a:ext>
                </a:extLst>
              </a:tr>
              <a:tr h="0">
                <a:tc>
                  <a:txBody>
                    <a:bodyPr/>
                    <a:lstStyle/>
                    <a:p>
                      <a:r>
                        <a:rPr lang="en-US" sz="1000" dirty="0"/>
                        <a:t>Charlotte, NC</a:t>
                      </a:r>
                    </a:p>
                  </a:txBody>
                  <a:tcPr/>
                </a:tc>
                <a:tc>
                  <a:txBody>
                    <a:bodyPr/>
                    <a:lstStyle/>
                    <a:p>
                      <a:pPr algn="ctr"/>
                      <a:r>
                        <a:rPr lang="en-US" sz="1000" dirty="0"/>
                        <a:t>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$423</a:t>
                      </a:r>
                    </a:p>
                  </a:txBody>
                  <a:tcPr/>
                </a:tc>
                <a:extLst>
                  <a:ext uri="{0D108BD9-81ED-4DB2-BD59-A6C34878D82A}">
                    <a16:rowId xmlns:a16="http://schemas.microsoft.com/office/drawing/2014/main" val="10004"/>
                  </a:ext>
                </a:extLst>
              </a:tr>
              <a:tr h="0">
                <a:tc>
                  <a:txBody>
                    <a:bodyPr/>
                    <a:lstStyle/>
                    <a:p>
                      <a:r>
                        <a:rPr lang="en-US" sz="1000" dirty="0"/>
                        <a:t>Chicago, IL</a:t>
                      </a:r>
                    </a:p>
                  </a:txBody>
                  <a:tcPr/>
                </a:tc>
                <a:tc>
                  <a:txBody>
                    <a:bodyPr/>
                    <a:lstStyle/>
                    <a:p>
                      <a:pPr algn="ctr"/>
                      <a:r>
                        <a:rPr lang="en-US" sz="1000" dirty="0"/>
                        <a:t>16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$382</a:t>
                      </a:r>
                    </a:p>
                  </a:txBody>
                  <a:tcPr/>
                </a:tc>
                <a:extLst>
                  <a:ext uri="{0D108BD9-81ED-4DB2-BD59-A6C34878D82A}">
                    <a16:rowId xmlns:a16="http://schemas.microsoft.com/office/drawing/2014/main" val="10005"/>
                  </a:ext>
                </a:extLst>
              </a:tr>
              <a:tr h="0">
                <a:tc>
                  <a:txBody>
                    <a:bodyPr/>
                    <a:lstStyle/>
                    <a:p>
                      <a:r>
                        <a:rPr lang="en-US" sz="1000" dirty="0"/>
                        <a:t>Dallas, TX (all airports)</a:t>
                      </a:r>
                    </a:p>
                  </a:txBody>
                  <a:tcPr/>
                </a:tc>
                <a:tc>
                  <a:txBody>
                    <a:bodyPr/>
                    <a:lstStyle/>
                    <a:p>
                      <a:pPr algn="ctr"/>
                      <a:r>
                        <a:rPr lang="en-US" sz="1000" dirty="0"/>
                        <a:t>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$317</a:t>
                      </a:r>
                    </a:p>
                  </a:txBody>
                  <a:tcPr/>
                </a:tc>
                <a:extLst>
                  <a:ext uri="{0D108BD9-81ED-4DB2-BD59-A6C34878D82A}">
                    <a16:rowId xmlns:a16="http://schemas.microsoft.com/office/drawing/2014/main" val="10006"/>
                  </a:ext>
                </a:extLst>
              </a:tr>
              <a:tr h="0">
                <a:tc>
                  <a:txBody>
                    <a:bodyPr/>
                    <a:lstStyle/>
                    <a:p>
                      <a:r>
                        <a:rPr lang="en-US" sz="1000" dirty="0"/>
                        <a:t>Denver, CO</a:t>
                      </a:r>
                    </a:p>
                  </a:txBody>
                  <a:tcPr/>
                </a:tc>
                <a:tc>
                  <a:txBody>
                    <a:bodyPr/>
                    <a:lstStyle/>
                    <a:p>
                      <a:pPr algn="ctr"/>
                      <a:r>
                        <a:rPr lang="en-US" sz="1000" dirty="0"/>
                        <a:t>29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$127</a:t>
                      </a:r>
                    </a:p>
                  </a:txBody>
                  <a:tcPr/>
                </a:tc>
                <a:extLst>
                  <a:ext uri="{0D108BD9-81ED-4DB2-BD59-A6C34878D82A}">
                    <a16:rowId xmlns:a16="http://schemas.microsoft.com/office/drawing/2014/main" val="10007"/>
                  </a:ext>
                </a:extLst>
              </a:tr>
              <a:tr h="0">
                <a:tc>
                  <a:txBody>
                    <a:bodyPr/>
                    <a:lstStyle/>
                    <a:p>
                      <a:r>
                        <a:rPr lang="en-US" sz="1000" dirty="0"/>
                        <a:t>Los Angeles, CA</a:t>
                      </a:r>
                    </a:p>
                  </a:txBody>
                  <a:tcPr/>
                </a:tc>
                <a:tc>
                  <a:txBody>
                    <a:bodyPr/>
                    <a:lstStyle/>
                    <a:p>
                      <a:pPr algn="ctr"/>
                      <a:r>
                        <a:rPr lang="en-US" sz="1000" dirty="0"/>
                        <a:t>21</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$184</a:t>
                      </a:r>
                    </a:p>
                  </a:txBody>
                  <a:tcPr/>
                </a:tc>
                <a:extLst>
                  <a:ext uri="{0D108BD9-81ED-4DB2-BD59-A6C34878D82A}">
                    <a16:rowId xmlns:a16="http://schemas.microsoft.com/office/drawing/2014/main" val="10008"/>
                  </a:ext>
                </a:extLst>
              </a:tr>
              <a:tr h="0">
                <a:tc>
                  <a:txBody>
                    <a:bodyPr/>
                    <a:lstStyle/>
                    <a:p>
                      <a:r>
                        <a:rPr lang="en-US" sz="1000" dirty="0"/>
                        <a:t>Minneapolis,</a:t>
                      </a:r>
                      <a:r>
                        <a:rPr lang="en-US" sz="1000" baseline="0" dirty="0"/>
                        <a:t> MN</a:t>
                      </a:r>
                      <a:endParaRPr lang="en-US" sz="1000" dirty="0"/>
                    </a:p>
                  </a:txBody>
                  <a:tcPr/>
                </a:tc>
                <a:tc>
                  <a:txBody>
                    <a:bodyPr/>
                    <a:lstStyle/>
                    <a:p>
                      <a:pPr algn="ctr"/>
                      <a:r>
                        <a:rPr lang="en-US" sz="1000" dirty="0"/>
                        <a:t>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$419</a:t>
                      </a:r>
                    </a:p>
                  </a:txBody>
                  <a:tcPr/>
                </a:tc>
                <a:extLst>
                  <a:ext uri="{0D108BD9-81ED-4DB2-BD59-A6C34878D82A}">
                    <a16:rowId xmlns:a16="http://schemas.microsoft.com/office/drawing/2014/main" val="10009"/>
                  </a:ext>
                </a:extLst>
              </a:tr>
              <a:tr h="0">
                <a:tc>
                  <a:txBody>
                    <a:bodyPr/>
                    <a:lstStyle/>
                    <a:p>
                      <a:r>
                        <a:rPr lang="en-US" sz="1000" dirty="0"/>
                        <a:t>New York City (all airports)</a:t>
                      </a:r>
                    </a:p>
                  </a:txBody>
                  <a:tcPr/>
                </a:tc>
                <a:tc>
                  <a:txBody>
                    <a:bodyPr/>
                    <a:lstStyle/>
                    <a:p>
                      <a:pPr algn="ctr"/>
                      <a:r>
                        <a:rPr lang="en-US" sz="1000" dirty="0"/>
                        <a:t>4</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$503</a:t>
                      </a:r>
                    </a:p>
                  </a:txBody>
                  <a:tcPr/>
                </a:tc>
                <a:extLst>
                  <a:ext uri="{0D108BD9-81ED-4DB2-BD59-A6C34878D82A}">
                    <a16:rowId xmlns:a16="http://schemas.microsoft.com/office/drawing/2014/main" val="10010"/>
                  </a:ext>
                </a:extLst>
              </a:tr>
              <a:tr h="0">
                <a:tc>
                  <a:txBody>
                    <a:bodyPr/>
                    <a:lstStyle/>
                    <a:p>
                      <a:r>
                        <a:rPr lang="en-US" sz="1000" dirty="0"/>
                        <a:t>Orlando</a:t>
                      </a:r>
                      <a:r>
                        <a:rPr lang="en-US" sz="1000" baseline="0" dirty="0"/>
                        <a:t>, FL</a:t>
                      </a:r>
                      <a:endParaRPr lang="en-US" sz="1000" dirty="0"/>
                    </a:p>
                  </a:txBody>
                  <a:tcPr/>
                </a:tc>
                <a:tc>
                  <a:txBody>
                    <a:bodyPr/>
                    <a:lstStyle/>
                    <a:p>
                      <a:pPr algn="ctr"/>
                      <a:r>
                        <a:rPr lang="en-US" sz="1000" dirty="0"/>
                        <a:t>5</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$370</a:t>
                      </a:r>
                    </a:p>
                  </a:txBody>
                  <a:tcPr/>
                </a:tc>
                <a:extLst>
                  <a:ext uri="{0D108BD9-81ED-4DB2-BD59-A6C34878D82A}">
                    <a16:rowId xmlns:a16="http://schemas.microsoft.com/office/drawing/2014/main" val="10011"/>
                  </a:ext>
                </a:extLst>
              </a:tr>
              <a:tr h="0">
                <a:tc>
                  <a:txBody>
                    <a:bodyPr/>
                    <a:lstStyle/>
                    <a:p>
                      <a:r>
                        <a:rPr lang="en-US" sz="1000" dirty="0"/>
                        <a:t>Phoenix,</a:t>
                      </a:r>
                      <a:r>
                        <a:rPr lang="en-US" sz="1000" baseline="0" dirty="0"/>
                        <a:t> AZ</a:t>
                      </a:r>
                      <a:endParaRPr lang="en-US" sz="1000" dirty="0"/>
                    </a:p>
                  </a:txBody>
                  <a:tcPr/>
                </a:tc>
                <a:tc>
                  <a:txBody>
                    <a:bodyPr/>
                    <a:lstStyle/>
                    <a:p>
                      <a:pPr algn="ctr"/>
                      <a:r>
                        <a:rPr lang="en-US" sz="1000" dirty="0"/>
                        <a:t>20</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$211</a:t>
                      </a:r>
                    </a:p>
                  </a:txBody>
                  <a:tcPr/>
                </a:tc>
                <a:extLst>
                  <a:ext uri="{0D108BD9-81ED-4DB2-BD59-A6C34878D82A}">
                    <a16:rowId xmlns:a16="http://schemas.microsoft.com/office/drawing/2014/main" val="10012"/>
                  </a:ext>
                </a:extLst>
              </a:tr>
              <a:tr h="0">
                <a:tc>
                  <a:txBody>
                    <a:bodyPr/>
                    <a:lstStyle/>
                    <a:p>
                      <a:r>
                        <a:rPr lang="en-US" sz="1000" dirty="0"/>
                        <a:t>Sacramento,</a:t>
                      </a:r>
                      <a:r>
                        <a:rPr lang="en-US" sz="1000" baseline="0" dirty="0"/>
                        <a:t> CA</a:t>
                      </a:r>
                      <a:endParaRPr lang="en-US" sz="1000" dirty="0"/>
                    </a:p>
                  </a:txBody>
                  <a:tcPr/>
                </a:tc>
                <a:tc>
                  <a:txBody>
                    <a:bodyPr/>
                    <a:lstStyle/>
                    <a:p>
                      <a:pPr algn="ctr"/>
                      <a:r>
                        <a:rPr lang="en-US" sz="1000" dirty="0"/>
                        <a:t>6</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$171</a:t>
                      </a:r>
                    </a:p>
                  </a:txBody>
                  <a:tcPr/>
                </a:tc>
                <a:extLst>
                  <a:ext uri="{0D108BD9-81ED-4DB2-BD59-A6C34878D82A}">
                    <a16:rowId xmlns:a16="http://schemas.microsoft.com/office/drawing/2014/main" val="10013"/>
                  </a:ext>
                </a:extLst>
              </a:tr>
              <a:tr h="144781">
                <a:tc>
                  <a:txBody>
                    <a:bodyPr/>
                    <a:lstStyle/>
                    <a:p>
                      <a:r>
                        <a:rPr lang="en-US" sz="1000" dirty="0"/>
                        <a:t>San Francisco, CA</a:t>
                      </a:r>
                    </a:p>
                  </a:txBody>
                  <a:tcPr/>
                </a:tc>
                <a:tc>
                  <a:txBody>
                    <a:bodyPr/>
                    <a:lstStyle/>
                    <a:p>
                      <a:pPr algn="ctr"/>
                      <a:r>
                        <a:rPr lang="en-US" sz="1000" dirty="0"/>
                        <a:t>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$167</a:t>
                      </a:r>
                    </a:p>
                  </a:txBody>
                  <a:tcPr/>
                </a:tc>
                <a:extLst>
                  <a:ext uri="{0D108BD9-81ED-4DB2-BD59-A6C34878D82A}">
                    <a16:rowId xmlns:a16="http://schemas.microsoft.com/office/drawing/2014/main" val="10014"/>
                  </a:ext>
                </a:extLst>
              </a:tr>
              <a:tr h="0">
                <a:tc>
                  <a:txBody>
                    <a:bodyPr/>
                    <a:lstStyle/>
                    <a:p>
                      <a:r>
                        <a:rPr lang="en-US" sz="1000" dirty="0"/>
                        <a:t>Seattle, WA</a:t>
                      </a:r>
                    </a:p>
                  </a:txBody>
                  <a:tcPr/>
                </a:tc>
                <a:tc>
                  <a:txBody>
                    <a:bodyPr/>
                    <a:lstStyle/>
                    <a:p>
                      <a:pPr algn="ctr"/>
                      <a:r>
                        <a:rPr lang="en-US" sz="1000" dirty="0"/>
                        <a:t>12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t>$282</a:t>
                      </a:r>
                    </a:p>
                  </a:txBody>
                  <a:tcPr/>
                </a:tc>
                <a:extLst>
                  <a:ext uri="{0D108BD9-81ED-4DB2-BD59-A6C34878D82A}">
                    <a16:rowId xmlns:a16="http://schemas.microsoft.com/office/drawing/2014/main" val="10015"/>
                  </a:ext>
                </a:extLst>
              </a:tr>
              <a:tr h="0">
                <a:tc>
                  <a:txBody>
                    <a:bodyPr/>
                    <a:lstStyle/>
                    <a:p>
                      <a:r>
                        <a:rPr lang="en-US" sz="1000" dirty="0"/>
                        <a:t>St. Louis, MO</a:t>
                      </a:r>
                    </a:p>
                  </a:txBody>
                  <a:tcPr/>
                </a:tc>
                <a:tc>
                  <a:txBody>
                    <a:bodyPr/>
                    <a:lstStyle/>
                    <a:p>
                      <a:pPr algn="ctr"/>
                      <a:r>
                        <a:rPr lang="en-US" sz="1000" dirty="0"/>
                        <a:t>2</a:t>
                      </a:r>
                    </a:p>
                  </a:txBody>
                  <a:tcPr/>
                </a:tc>
                <a:tc>
                  <a:txBody>
                    <a:bodyPr/>
                    <a:lstStyle/>
                    <a:p>
                      <a:pPr algn="ctr"/>
                      <a:r>
                        <a:rPr lang="en-US" sz="1000" dirty="0"/>
                        <a:t>$332</a:t>
                      </a:r>
                    </a:p>
                  </a:txBody>
                  <a:tcPr/>
                </a:tc>
                <a:extLst>
                  <a:ext uri="{0D108BD9-81ED-4DB2-BD59-A6C34878D82A}">
                    <a16:rowId xmlns:a16="http://schemas.microsoft.com/office/drawing/2014/main" val="10016"/>
                  </a:ext>
                </a:extLst>
              </a:tr>
              <a:tr h="141520">
                <a:tc>
                  <a:txBody>
                    <a:bodyPr/>
                    <a:lstStyle/>
                    <a:p>
                      <a:r>
                        <a:rPr lang="en-US" sz="1000" dirty="0"/>
                        <a:t>Washington, DC</a:t>
                      </a:r>
                    </a:p>
                  </a:txBody>
                  <a:tcPr/>
                </a:tc>
                <a:tc>
                  <a:txBody>
                    <a:bodyPr/>
                    <a:lstStyle/>
                    <a:p>
                      <a:pPr algn="ctr"/>
                      <a:r>
                        <a:rPr lang="en-US" sz="1000" dirty="0"/>
                        <a:t>2</a:t>
                      </a:r>
                    </a:p>
                  </a:txBody>
                  <a:tcPr/>
                </a:tc>
                <a:tc>
                  <a:txBody>
                    <a:bodyPr/>
                    <a:lstStyle/>
                    <a:p>
                      <a:pPr algn="ctr"/>
                      <a:r>
                        <a:rPr lang="en-US" sz="1000" dirty="0"/>
                        <a:t>$484</a:t>
                      </a:r>
                    </a:p>
                  </a:txBody>
                  <a:tcPr/>
                </a:tc>
                <a:extLst>
                  <a:ext uri="{0D108BD9-81ED-4DB2-BD59-A6C34878D82A}">
                    <a16:rowId xmlns:a16="http://schemas.microsoft.com/office/drawing/2014/main" val="10017"/>
                  </a:ext>
                </a:extLst>
              </a:tr>
            </a:tbl>
          </a:graphicData>
        </a:graphic>
      </p:graphicFrame>
      <p:sp>
        <p:nvSpPr>
          <p:cNvPr id="11" name="TextBox 10"/>
          <p:cNvSpPr txBox="1"/>
          <p:nvPr/>
        </p:nvSpPr>
        <p:spPr>
          <a:xfrm>
            <a:off x="93133" y="5833563"/>
            <a:ext cx="5055504" cy="507831"/>
          </a:xfrm>
          <a:prstGeom prst="rect">
            <a:avLst/>
          </a:prstGeom>
          <a:noFill/>
        </p:spPr>
        <p:txBody>
          <a:bodyPr wrap="square" rtlCol="0">
            <a:spAutoFit/>
          </a:bodyPr>
          <a:lstStyle/>
          <a:p>
            <a:pPr algn="ctr"/>
            <a:r>
              <a:rPr lang="en-US" sz="900" dirty="0">
                <a:latin typeface="+mj-lt"/>
              </a:rPr>
              <a:t>Round-trip prices as of April, 2017. These fares are provided for information only. Fares may change daily </a:t>
            </a:r>
            <a:br>
              <a:rPr lang="en-US" sz="900" dirty="0">
                <a:latin typeface="+mj-lt"/>
              </a:rPr>
            </a:br>
            <a:r>
              <a:rPr lang="en-US" sz="900" dirty="0">
                <a:latin typeface="+mj-lt"/>
              </a:rPr>
              <a:t>and seats are subject to availability. Advance ticket purchase and other restrictions may apply. </a:t>
            </a:r>
          </a:p>
          <a:p>
            <a:pPr algn="ctr"/>
            <a:r>
              <a:rPr lang="en-US" sz="900" i="1" dirty="0">
                <a:latin typeface="+mj-lt"/>
              </a:rPr>
              <a:t>Fare Source: </a:t>
            </a:r>
            <a:r>
              <a:rPr lang="en-US" sz="900" i="1" dirty="0" err="1">
                <a:latin typeface="+mj-lt"/>
              </a:rPr>
              <a:t>www.google.com</a:t>
            </a:r>
            <a:r>
              <a:rPr lang="en-US" sz="900" i="1" dirty="0">
                <a:latin typeface="+mj-lt"/>
              </a:rPr>
              <a:t>/flights </a:t>
            </a:r>
            <a:r>
              <a:rPr lang="en-US" sz="900" dirty="0">
                <a:latin typeface="+mj-lt"/>
              </a:rPr>
              <a:t>    </a:t>
            </a:r>
            <a:r>
              <a:rPr lang="en-US" sz="900" i="1" dirty="0">
                <a:latin typeface="+mj-lt"/>
              </a:rPr>
              <a:t>Flight Information: </a:t>
            </a:r>
            <a:r>
              <a:rPr lang="en-US" sz="900" i="1" dirty="0" err="1">
                <a:latin typeface="+mj-lt"/>
              </a:rPr>
              <a:t>www.slcairport.com</a:t>
            </a:r>
            <a:r>
              <a:rPr lang="en-US" sz="900" i="1" dirty="0">
                <a:latin typeface="+mj-lt"/>
              </a:rPr>
              <a:t> </a:t>
            </a:r>
            <a:endParaRPr lang="en-US" sz="900" dirty="0">
              <a:latin typeface="+mj-lt"/>
            </a:endParaRPr>
          </a:p>
        </p:txBody>
      </p:sp>
      <p:sp>
        <p:nvSpPr>
          <p:cNvPr id="4" name="Rectangle 3"/>
          <p:cNvSpPr/>
          <p:nvPr/>
        </p:nvSpPr>
        <p:spPr>
          <a:xfrm>
            <a:off x="0" y="3213"/>
            <a:ext cx="12192000" cy="393564"/>
          </a:xfrm>
          <a:prstGeom prst="rect">
            <a:avLst/>
          </a:prstGeom>
          <a:solidFill>
            <a:srgbClr val="318DD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300270"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Georgia" charset="0"/>
                <a:ea typeface="Georgia" charset="0"/>
                <a:cs typeface="Georgia" charset="0"/>
              </a:rPr>
              <a:t>Direct Flights</a:t>
            </a:r>
            <a:endParaRPr lang="en-US" sz="3200" dirty="0">
              <a:latin typeface="+mn-lt"/>
            </a:endParaRPr>
          </a:p>
        </p:txBody>
      </p:sp>
      <p:sp>
        <p:nvSpPr>
          <p:cNvPr id="17" name="Rectangle 16"/>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37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342605" y="708740"/>
            <a:ext cx="11093388" cy="357323"/>
          </a:xfrm>
        </p:spPr>
        <p:txBody>
          <a:bodyPr>
            <a:normAutofit fontScale="90000"/>
          </a:bodyPr>
          <a:lstStyle/>
          <a:p>
            <a:r>
              <a:rPr lang="en-US" sz="3600" b="1" dirty="0">
                <a:solidFill>
                  <a:schemeClr val="bg1"/>
                </a:solidFill>
                <a:latin typeface="Georgia" charset="0"/>
                <a:ea typeface="Georgia" charset="0"/>
                <a:cs typeface="Georgia" charset="0"/>
              </a:rPr>
              <a:t>Restaurants &amp; Bars</a:t>
            </a:r>
            <a:endParaRPr lang="en-US" sz="2400" dirty="0">
              <a:solidFill>
                <a:schemeClr val="bg1"/>
              </a:solidFill>
              <a:latin typeface="+mn-lt"/>
            </a:endParaRPr>
          </a:p>
        </p:txBody>
      </p:sp>
      <p:sp>
        <p:nvSpPr>
          <p:cNvPr id="2" name="Rectangle 1"/>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Tree>
    <p:extLst>
      <p:ext uri="{BB962C8B-B14F-4D97-AF65-F5344CB8AC3E}">
        <p14:creationId xmlns:p14="http://schemas.microsoft.com/office/powerpoint/2010/main" val="789321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423" y="397856"/>
            <a:ext cx="4046577" cy="606228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423" y="0"/>
            <a:ext cx="4046577" cy="6807326"/>
          </a:xfrm>
          <a:prstGeom prst="rect">
            <a:avLst/>
          </a:prstGeom>
        </p:spPr>
      </p:pic>
      <p:sp>
        <p:nvSpPr>
          <p:cNvPr id="8" name="Rectangle 7"/>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342605" y="1262576"/>
            <a:ext cx="7447872" cy="1621677"/>
          </a:xfrm>
        </p:spPr>
        <p:txBody>
          <a:bodyPr>
            <a:normAutofit/>
          </a:bodyPr>
          <a:lstStyle/>
          <a:p>
            <a:r>
              <a:rPr lang="en-US" sz="2200" dirty="0">
                <a:latin typeface="+mn-lt"/>
              </a:rPr>
              <a:t>200+ restaurants and bars in the walkable convention district.</a:t>
            </a:r>
            <a:br>
              <a:rPr lang="en-US" sz="2200" dirty="0">
                <a:latin typeface="+mn-lt"/>
              </a:rPr>
            </a:br>
            <a:br>
              <a:rPr lang="en-US" sz="2200" dirty="0">
                <a:latin typeface="+mn-lt"/>
              </a:rPr>
            </a:br>
            <a:r>
              <a:rPr lang="en-US" sz="2200" dirty="0">
                <a:latin typeface="+mn-lt"/>
              </a:rPr>
              <a:t>Nine brewpubs and six distilleries in and around Salt Lake. </a:t>
            </a:r>
          </a:p>
        </p:txBody>
      </p:sp>
      <p:sp>
        <p:nvSpPr>
          <p:cNvPr id="12"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Georgia" charset="0"/>
                <a:ea typeface="Georgia" charset="0"/>
                <a:cs typeface="Georgia" charset="0"/>
              </a:rPr>
              <a:t>Restaurants &amp; Bars</a:t>
            </a:r>
            <a:endParaRPr lang="en-US" sz="3200" dirty="0">
              <a:latin typeface="+mn-lt"/>
            </a:endParaRPr>
          </a:p>
        </p:txBody>
      </p:sp>
      <p:sp>
        <p:nvSpPr>
          <p:cNvPr id="3" name="Rectangle 2"/>
          <p:cNvSpPr/>
          <p:nvPr/>
        </p:nvSpPr>
        <p:spPr>
          <a:xfrm>
            <a:off x="452336" y="3154738"/>
            <a:ext cx="6591027" cy="21115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2297" y="3339043"/>
            <a:ext cx="6488170" cy="1754326"/>
          </a:xfrm>
          <a:prstGeom prst="rect">
            <a:avLst/>
          </a:prstGeom>
          <a:noFill/>
        </p:spPr>
        <p:txBody>
          <a:bodyPr wrap="square" rtlCol="0">
            <a:spAutoFit/>
          </a:bodyPr>
          <a:lstStyle/>
          <a:p>
            <a:r>
              <a:rPr lang="en-US" b="1" dirty="0">
                <a:solidFill>
                  <a:schemeClr val="bg1"/>
                </a:solidFill>
              </a:rPr>
              <a:t>“Exploring Salt Lake’s sophisticated and shockingly affordable restaurant scene is an adventure all its own. From some of the best Indian cuisine in the country at Bombay House to the Red Iguana, a classically raucous Mexican spot known for their delicious moles and stiff margaritas.”</a:t>
            </a:r>
          </a:p>
          <a:p>
            <a:r>
              <a:rPr lang="en-US" i="1" dirty="0">
                <a:solidFill>
                  <a:schemeClr val="bg1"/>
                </a:solidFill>
                <a:latin typeface="+mj-lt"/>
              </a:rPr>
              <a:t>- Men’s Journal</a:t>
            </a:r>
            <a:r>
              <a:rPr lang="en-US" dirty="0">
                <a:solidFill>
                  <a:schemeClr val="bg1"/>
                </a:solidFill>
                <a:latin typeface="+mj-lt"/>
              </a:rPr>
              <a:t>, </a:t>
            </a:r>
            <a:r>
              <a:rPr lang="en-US" i="1" dirty="0">
                <a:solidFill>
                  <a:schemeClr val="bg1"/>
                </a:solidFill>
                <a:latin typeface="+mj-lt"/>
              </a:rPr>
              <a:t>July 2016 Issue</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
        <p:nvSpPr>
          <p:cNvPr id="15" name="Text Box 20"/>
          <p:cNvSpPr txBox="1">
            <a:spLocks noChangeArrowheads="1"/>
          </p:cNvSpPr>
          <p:nvPr/>
        </p:nvSpPr>
        <p:spPr bwMode="auto">
          <a:xfrm>
            <a:off x="8293634" y="5979193"/>
            <a:ext cx="2348966"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Squatters Pub Brewery</a:t>
            </a:r>
            <a:endParaRPr lang="en-US" sz="1800" b="1" dirty="0">
              <a:solidFill>
                <a:srgbClr val="62695E"/>
              </a:solidFill>
              <a:latin typeface="Calibri" charset="0"/>
              <a:ea typeface="Calibri" charset="0"/>
              <a:cs typeface="Calibri" charset="0"/>
            </a:endParaRPr>
          </a:p>
        </p:txBody>
      </p:sp>
    </p:spTree>
    <p:extLst>
      <p:ext uri="{BB962C8B-B14F-4D97-AF65-F5344CB8AC3E}">
        <p14:creationId xmlns:p14="http://schemas.microsoft.com/office/powerpoint/2010/main" val="1670421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6083"/>
                    </a14:imgEffect>
                    <a14:imgEffect>
                      <a14:saturation sat="116000"/>
                    </a14:imgEffect>
                    <a14:imgEffect>
                      <a14:brightnessContrast bright="31000" contrast="7000"/>
                    </a14:imgEffect>
                  </a14:imgLayer>
                </a14:imgProps>
              </a:ext>
              <a:ext uri="{28A0092B-C50C-407E-A947-70E740481C1C}">
                <a14:useLocalDpi xmlns:a14="http://schemas.microsoft.com/office/drawing/2010/main" val="0"/>
              </a:ext>
            </a:extLst>
          </a:blip>
          <a:stretch>
            <a:fillRect/>
          </a:stretch>
        </p:blipFill>
        <p:spPr>
          <a:xfrm>
            <a:off x="7969616" y="397856"/>
            <a:ext cx="4222384" cy="6062288"/>
          </a:xfrm>
          <a:prstGeom prst="rect">
            <a:avLst/>
          </a:prstGeom>
        </p:spPr>
      </p:pic>
      <p:sp>
        <p:nvSpPr>
          <p:cNvPr id="10" name="Text Box 20"/>
          <p:cNvSpPr txBox="1">
            <a:spLocks noChangeArrowheads="1"/>
          </p:cNvSpPr>
          <p:nvPr/>
        </p:nvSpPr>
        <p:spPr bwMode="auto">
          <a:xfrm>
            <a:off x="8149700" y="5975281"/>
            <a:ext cx="2774461"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dirty="0">
                <a:solidFill>
                  <a:srgbClr val="62695E"/>
                </a:solidFill>
                <a:latin typeface="Calibri" charset="0"/>
                <a:ea typeface="Calibri" charset="0"/>
                <a:cs typeface="Calibri" charset="0"/>
              </a:rPr>
              <a:t>The Cliff Lodge </a:t>
            </a:r>
            <a:r>
              <a:rPr lang="en-US" sz="1800" b="1">
                <a:solidFill>
                  <a:srgbClr val="62695E"/>
                </a:solidFill>
                <a:latin typeface="Calibri" charset="0"/>
                <a:ea typeface="Calibri" charset="0"/>
                <a:cs typeface="Calibri" charset="0"/>
              </a:rPr>
              <a:t>at Snowbird</a:t>
            </a:r>
            <a:endParaRPr lang="en-US" sz="1800" b="1" dirty="0">
              <a:solidFill>
                <a:srgbClr val="62695E"/>
              </a:solidFill>
              <a:latin typeface="Calibri" charset="0"/>
              <a:ea typeface="Calibri" charset="0"/>
              <a:cs typeface="Calibri" charset="0"/>
            </a:endParaRPr>
          </a:p>
        </p:txBody>
      </p:sp>
      <p:sp>
        <p:nvSpPr>
          <p:cNvPr id="11" name="Title 1"/>
          <p:cNvSpPr>
            <a:spLocks noGrp="1"/>
          </p:cNvSpPr>
          <p:nvPr>
            <p:ph type="title"/>
          </p:nvPr>
        </p:nvSpPr>
        <p:spPr>
          <a:xfrm>
            <a:off x="342604" y="1566153"/>
            <a:ext cx="7124995" cy="3725693"/>
          </a:xfrm>
        </p:spPr>
        <p:txBody>
          <a:bodyPr>
            <a:normAutofit/>
          </a:bodyPr>
          <a:lstStyle/>
          <a:p>
            <a:r>
              <a:rPr lang="en-US" sz="2200" dirty="0">
                <a:latin typeface="+mn-lt"/>
              </a:rPr>
              <a:t>Four world-class alpine resorts just 35 minutes from the airport.</a:t>
            </a:r>
            <a:br>
              <a:rPr lang="en-US" sz="2200" dirty="0">
                <a:latin typeface="+mn-lt"/>
              </a:rPr>
            </a:br>
            <a:br>
              <a:rPr lang="en-US" sz="2200" dirty="0">
                <a:latin typeface="+mn-lt"/>
              </a:rPr>
            </a:br>
            <a:r>
              <a:rPr lang="en-US" sz="2200" dirty="0">
                <a:latin typeface="+mn-lt"/>
              </a:rPr>
              <a:t>Seasonal activities such as skiing, snowboarding, mountain biking, hiking, zip lines, and unique team-building experiences.</a:t>
            </a:r>
            <a:br>
              <a:rPr lang="en-US" sz="2200" dirty="0">
                <a:latin typeface="+mn-lt"/>
              </a:rPr>
            </a:br>
            <a:br>
              <a:rPr lang="en-US" sz="2200" dirty="0">
                <a:latin typeface="+mn-lt"/>
              </a:rPr>
            </a:br>
            <a:r>
              <a:rPr lang="en-US" sz="2200" dirty="0">
                <a:latin typeface="+mn-lt"/>
              </a:rPr>
              <a:t>Modern mountain meetings facilities that can host up to 300 people.</a:t>
            </a:r>
          </a:p>
        </p:txBody>
      </p:sp>
      <p:sp>
        <p:nvSpPr>
          <p:cNvPr id="12"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Georgia" charset="0"/>
                <a:ea typeface="Georgia" charset="0"/>
                <a:cs typeface="Georgia" charset="0"/>
              </a:rPr>
              <a:t>Mountain Meetings</a:t>
            </a:r>
            <a:endParaRPr lang="en-US" sz="3200" dirty="0">
              <a:latin typeface="+mn-l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Tree>
    <p:extLst>
      <p:ext uri="{BB962C8B-B14F-4D97-AF65-F5344CB8AC3E}">
        <p14:creationId xmlns:p14="http://schemas.microsoft.com/office/powerpoint/2010/main" val="1175473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60144"/>
            <a:ext cx="12192000" cy="3978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0567" y="397856"/>
            <a:ext cx="4681433" cy="6062288"/>
          </a:xfrm>
          <a:prstGeom prst="rect">
            <a:avLst/>
          </a:prstGeom>
        </p:spPr>
      </p:pic>
      <p:sp>
        <p:nvSpPr>
          <p:cNvPr id="10" name="Text Box 20"/>
          <p:cNvSpPr txBox="1">
            <a:spLocks noChangeArrowheads="1"/>
          </p:cNvSpPr>
          <p:nvPr/>
        </p:nvSpPr>
        <p:spPr bwMode="auto">
          <a:xfrm>
            <a:off x="7651788" y="5979193"/>
            <a:ext cx="2059479" cy="369332"/>
          </a:xfrm>
          <a:prstGeom prst="rect">
            <a:avLst/>
          </a:prstGeom>
          <a:solidFill>
            <a:schemeClr val="bg1">
              <a:alpha val="85097"/>
            </a:schemeClr>
          </a:solidFill>
          <a:ln>
            <a:noFill/>
          </a:ln>
          <a:extLst/>
        </p:spPr>
        <p:txBody>
          <a:bodyPr wrap="square">
            <a:spAutoFit/>
          </a:bodyPr>
          <a:lstStyle>
            <a:lvl1pPr defTabSz="685800" eaLnBrk="0" hangingPunct="0">
              <a:defRPr sz="1400">
                <a:solidFill>
                  <a:schemeClr val="tx1"/>
                </a:solidFill>
                <a:latin typeface="Arial" panose="020B0604020202020204" pitchFamily="34" charset="0"/>
                <a:cs typeface="Arial" panose="020B0604020202020204" pitchFamily="34" charset="0"/>
              </a:defRPr>
            </a:lvl1pPr>
            <a:lvl2pPr marL="742950" indent="-285750" defTabSz="685800" eaLnBrk="0" hangingPunct="0">
              <a:defRPr sz="1400">
                <a:solidFill>
                  <a:schemeClr val="tx1"/>
                </a:solidFill>
                <a:latin typeface="Arial" panose="020B0604020202020204" pitchFamily="34" charset="0"/>
                <a:cs typeface="Arial" panose="020B0604020202020204" pitchFamily="34" charset="0"/>
              </a:defRPr>
            </a:lvl2pPr>
            <a:lvl3pPr marL="1143000" indent="-228600" defTabSz="685800" eaLnBrk="0" hangingPunct="0">
              <a:defRPr sz="1400">
                <a:solidFill>
                  <a:schemeClr val="tx1"/>
                </a:solidFill>
                <a:latin typeface="Arial" panose="020B0604020202020204" pitchFamily="34" charset="0"/>
                <a:cs typeface="Arial" panose="020B0604020202020204" pitchFamily="34" charset="0"/>
              </a:defRPr>
            </a:lvl3pPr>
            <a:lvl4pPr marL="1600200" indent="-228600" defTabSz="685800" eaLnBrk="0" hangingPunct="0">
              <a:defRPr sz="1400">
                <a:solidFill>
                  <a:schemeClr val="tx1"/>
                </a:solidFill>
                <a:latin typeface="Arial" panose="020B0604020202020204" pitchFamily="34" charset="0"/>
                <a:cs typeface="Arial" panose="020B0604020202020204" pitchFamily="34" charset="0"/>
              </a:defRPr>
            </a:lvl4pPr>
            <a:lvl5pPr marL="2057400" indent="-228600" defTabSz="685800" eaLnBrk="0" hangingPunct="0">
              <a:defRPr sz="14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sz="1400">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800" b="1">
                <a:solidFill>
                  <a:srgbClr val="62695E"/>
                </a:solidFill>
                <a:latin typeface="Calibri" charset="0"/>
                <a:ea typeface="Calibri" charset="0"/>
                <a:cs typeface="Calibri" charset="0"/>
              </a:rPr>
              <a:t>The Grand America</a:t>
            </a:r>
            <a:endParaRPr lang="en-US" sz="1800" b="1" dirty="0">
              <a:solidFill>
                <a:srgbClr val="62695E"/>
              </a:solidFill>
              <a:latin typeface="Calibri" charset="0"/>
              <a:ea typeface="Calibri" charset="0"/>
              <a:cs typeface="Calibri" charset="0"/>
            </a:endParaRPr>
          </a:p>
        </p:txBody>
      </p:sp>
      <p:sp>
        <p:nvSpPr>
          <p:cNvPr id="11" name="Title 1"/>
          <p:cNvSpPr>
            <a:spLocks noGrp="1"/>
          </p:cNvSpPr>
          <p:nvPr>
            <p:ph type="title"/>
          </p:nvPr>
        </p:nvSpPr>
        <p:spPr>
          <a:xfrm>
            <a:off x="342604" y="1498060"/>
            <a:ext cx="6261395" cy="3540868"/>
          </a:xfrm>
        </p:spPr>
        <p:txBody>
          <a:bodyPr>
            <a:normAutofit fontScale="90000"/>
          </a:bodyPr>
          <a:lstStyle/>
          <a:p>
            <a:r>
              <a:rPr lang="en-US" sz="2200" dirty="0">
                <a:latin typeface="+mn-lt"/>
              </a:rPr>
              <a:t>Located in the heart of downtown, The Grand America is among the nation’s finest hotels.</a:t>
            </a:r>
            <a:br>
              <a:rPr lang="en-US" sz="2200" dirty="0">
                <a:latin typeface="+mn-lt"/>
              </a:rPr>
            </a:br>
            <a:br>
              <a:rPr lang="en-US" sz="2200" dirty="0">
                <a:latin typeface="+mn-lt"/>
              </a:rPr>
            </a:br>
            <a:r>
              <a:rPr lang="en-US" sz="2200" dirty="0">
                <a:latin typeface="+mn-lt"/>
              </a:rPr>
              <a:t>Luxurious fine furnishings and extraordinary amenities, with today’s best technology.</a:t>
            </a:r>
            <a:br>
              <a:rPr lang="en-US" sz="2200" dirty="0">
                <a:latin typeface="+mn-lt"/>
              </a:rPr>
            </a:br>
            <a:br>
              <a:rPr lang="en-US" sz="2200" dirty="0">
                <a:latin typeface="+mn-lt"/>
              </a:rPr>
            </a:br>
            <a:r>
              <a:rPr lang="en-US" sz="2200" dirty="0">
                <a:latin typeface="+mn-lt"/>
              </a:rPr>
              <a:t>Flexible conference space for up to 3,000 guests.</a:t>
            </a:r>
            <a:br>
              <a:rPr lang="en-US" sz="2200" dirty="0">
                <a:latin typeface="+mn-lt"/>
              </a:rPr>
            </a:br>
            <a:br>
              <a:rPr lang="en-US" sz="2200" dirty="0">
                <a:latin typeface="+mn-lt"/>
              </a:rPr>
            </a:br>
            <a:r>
              <a:rPr lang="en-US" sz="2200" dirty="0">
                <a:latin typeface="+mn-lt"/>
              </a:rPr>
              <a:t>75,000 square feet of meeting space with three exquisite ballrooms.</a:t>
            </a:r>
            <a:br>
              <a:rPr lang="en-US" sz="2200" dirty="0">
                <a:latin typeface="+mn-lt"/>
              </a:rPr>
            </a:br>
            <a:br>
              <a:rPr lang="en-US" sz="2200" dirty="0">
                <a:latin typeface="+mn-lt"/>
              </a:rPr>
            </a:br>
            <a:r>
              <a:rPr lang="en-US" sz="2200" dirty="0">
                <a:latin typeface="+mn-lt"/>
              </a:rPr>
              <a:t>One of the USA’s Top Ten 5-Star Hotels according to </a:t>
            </a:r>
            <a:r>
              <a:rPr lang="en-US" sz="2200" dirty="0" err="1">
                <a:latin typeface="+mn-lt"/>
              </a:rPr>
              <a:t>Trivago.com</a:t>
            </a:r>
            <a:r>
              <a:rPr lang="en-US" sz="2200">
                <a:latin typeface="+mn-lt"/>
              </a:rPr>
              <a:t> (2018).</a:t>
            </a:r>
            <a:endParaRPr lang="en-US" sz="2200" dirty="0">
              <a:latin typeface="+mn-lt"/>
            </a:endParaRPr>
          </a:p>
        </p:txBody>
      </p:sp>
      <p:sp>
        <p:nvSpPr>
          <p:cNvPr id="12" name="Title 1"/>
          <p:cNvSpPr txBox="1">
            <a:spLocks/>
          </p:cNvSpPr>
          <p:nvPr/>
        </p:nvSpPr>
        <p:spPr>
          <a:xfrm>
            <a:off x="342605" y="708740"/>
            <a:ext cx="11093388" cy="357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Georgia" charset="0"/>
                <a:ea typeface="Georgia" charset="0"/>
                <a:cs typeface="Georgia" charset="0"/>
              </a:rPr>
              <a:t>Luxury Meetings</a:t>
            </a:r>
            <a:endParaRPr lang="en-US" sz="3200" dirty="0">
              <a:latin typeface="+mn-lt"/>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637" y="5668647"/>
            <a:ext cx="1894726" cy="990425"/>
          </a:xfrm>
          <a:prstGeom prst="rect">
            <a:avLst/>
          </a:prstGeom>
        </p:spPr>
      </p:pic>
    </p:spTree>
    <p:extLst>
      <p:ext uri="{BB962C8B-B14F-4D97-AF65-F5344CB8AC3E}">
        <p14:creationId xmlns:p14="http://schemas.microsoft.com/office/powerpoint/2010/main" val="10287986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8A0E4472D57B4BAC778D171889AB01" ma:contentTypeVersion="10" ma:contentTypeDescription="Create a new document." ma:contentTypeScope="" ma:versionID="7b781c7852f9c7ecc4d00c84edf3e34f">
  <xsd:schema xmlns:xsd="http://www.w3.org/2001/XMLSchema" xmlns:xs="http://www.w3.org/2001/XMLSchema" xmlns:p="http://schemas.microsoft.com/office/2006/metadata/properties" xmlns:ns2="e2f6fb73-1b23-4b6a-bffc-47839f31ee74" xmlns:ns3="5791d5cc-fff0-4d52-85c5-843e3f941e97" targetNamespace="http://schemas.microsoft.com/office/2006/metadata/properties" ma:root="true" ma:fieldsID="63fbbfa7433be578044c5cc82d283dcd" ns2:_="" ns3:_="">
    <xsd:import namespace="e2f6fb73-1b23-4b6a-bffc-47839f31ee74"/>
    <xsd:import namespace="5791d5cc-fff0-4d52-85c5-843e3f941e97"/>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f6fb73-1b23-4b6a-bffc-47839f31e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91d5cc-fff0-4d52-85c5-843e3f941e9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F139D3-5F7E-4799-931B-03D8F474DF42}">
  <ds:schemaRefs>
    <ds:schemaRef ds:uri="http://schemas.microsoft.com/office/infopath/2007/PartnerControls"/>
    <ds:schemaRef ds:uri="http://schemas.microsoft.com/office/2006/metadata/properties"/>
    <ds:schemaRef ds:uri="e2f6fb73-1b23-4b6a-bffc-47839f31ee74"/>
    <ds:schemaRef ds:uri="http://schemas.microsoft.com/office/2006/documentManagement/types"/>
    <ds:schemaRef ds:uri="http://schemas.openxmlformats.org/package/2006/metadata/core-properties"/>
    <ds:schemaRef ds:uri="http://purl.org/dc/elements/1.1/"/>
    <ds:schemaRef ds:uri="http://purl.org/dc/dcmitype/"/>
    <ds:schemaRef ds:uri="5791d5cc-fff0-4d52-85c5-843e3f941e97"/>
    <ds:schemaRef ds:uri="http://www.w3.org/XML/1998/namespace"/>
    <ds:schemaRef ds:uri="http://purl.org/dc/terms/"/>
  </ds:schemaRefs>
</ds:datastoreItem>
</file>

<file path=customXml/itemProps2.xml><?xml version="1.0" encoding="utf-8"?>
<ds:datastoreItem xmlns:ds="http://schemas.openxmlformats.org/officeDocument/2006/customXml" ds:itemID="{82BA9C1F-7546-4916-9AC0-F5CDCA3E5A2A}">
  <ds:schemaRefs>
    <ds:schemaRef ds:uri="http://schemas.microsoft.com/sharepoint/v3/contenttype/forms"/>
  </ds:schemaRefs>
</ds:datastoreItem>
</file>

<file path=customXml/itemProps3.xml><?xml version="1.0" encoding="utf-8"?>
<ds:datastoreItem xmlns:ds="http://schemas.openxmlformats.org/officeDocument/2006/customXml" ds:itemID="{A00BDDA1-A40F-4AB3-A313-B863E278A5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f6fb73-1b23-4b6a-bffc-47839f31ee74"/>
    <ds:schemaRef ds:uri="5791d5cc-fff0-4d52-85c5-843e3f941e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9673</TotalTime>
  <Words>404</Words>
  <Application>Microsoft Office PowerPoint</Application>
  <PresentationFormat>Widescreen</PresentationFormat>
  <Paragraphs>106</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Georgia</vt:lpstr>
      <vt:lpstr>Office Theme</vt:lpstr>
      <vt:lpstr>PowerPoint Presentation</vt:lpstr>
      <vt:lpstr>PowerPoint Presentation</vt:lpstr>
      <vt:lpstr>Easy Access</vt:lpstr>
      <vt:lpstr>Served by all major U.S. airlines, including Delta’s Western hub.  The nation’s #1 on-time airport according to the US Department of Transportation.  700+ flights daily.  Direct daily flights from 100 cities, including Paris, London, Amsterdam, and Mexico City.</vt:lpstr>
      <vt:lpstr>PowerPoint Presentation</vt:lpstr>
      <vt:lpstr>Restaurants &amp; Bars</vt:lpstr>
      <vt:lpstr>200+ restaurants and bars in the walkable convention district.  Nine brewpubs and six distilleries in and around Salt Lake. </vt:lpstr>
      <vt:lpstr>Four world-class alpine resorts just 35 minutes from the airport.  Seasonal activities such as skiing, snowboarding, mountain biking, hiking, zip lines, and unique team-building experiences.  Modern mountain meetings facilities that can host up to 300 people.</vt:lpstr>
      <vt:lpstr>Located in the heart of downtown, The Grand America is among the nation’s finest hotels.  Luxurious fine furnishings and extraordinary amenities, with today’s best technology.  Flexible conference space for up to 3,000 guests.  75,000 square feet of meeting space with three exquisite ballrooms.  One of the USA’s Top Ten 5-Star Hotels according to Trivago.com (2018).</vt:lpstr>
      <vt:lpstr>The convention district is clean, friendly, and compact.  Two major shopping centers, including the ”Best Retail Development in the Americas (City Creek Center).”  Major opera, ballet, symphony, and Broadway theater.  Six museums, planetarium, and IMAX theater.  NBA basketball.  A day’s worth of admission – free attractions associated with Historic Temple Square, including the Mormon Tabernacle Choir.  Over 200 restaurants, bars, and brewpubs.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Buckley</dc:creator>
  <cp:lastModifiedBy>Barbara Hamschin</cp:lastModifiedBy>
  <cp:revision>177</cp:revision>
  <dcterms:created xsi:type="dcterms:W3CDTF">2016-09-02T21:14:17Z</dcterms:created>
  <dcterms:modified xsi:type="dcterms:W3CDTF">2018-12-06T19:09:40Z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0x0101003F8A0E4472D57B4BAC778D171889AB01</vt:lpwstr>
  </property>
</Properties>
</file>